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 snapToObjects="1">
      <p:cViewPr varScale="1">
        <p:scale>
          <a:sx n="106" d="100"/>
          <a:sy n="106" d="100"/>
        </p:scale>
        <p:origin x="1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94934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1pPr>
    <a:lvl2pPr indent="2286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2pPr>
    <a:lvl3pPr indent="4572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3pPr>
    <a:lvl4pPr indent="6858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4pPr>
    <a:lvl5pPr indent="9144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" name="Shape 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</a:pPr>
            <a:r>
              <a:t>Systems biology aims to understand biological networks at many levels of complexity</a:t>
            </a:r>
          </a:p>
          <a:p>
            <a:pPr>
              <a:spcBef>
                <a:spcPts val="0"/>
              </a:spcBef>
            </a:pPr>
            <a:r>
              <a:t>At higher levels, have confounding factors, e.g. splicing, multiple posttranslational modifications.</a:t>
            </a:r>
          </a:p>
          <a:p>
            <a:pPr>
              <a:spcBef>
                <a:spcPts val="0"/>
              </a:spcBef>
            </a:pPr>
            <a:r>
              <a:t>Use microbes as models to understand emergent properties of biological systems.</a:t>
            </a:r>
          </a:p>
        </p:txBody>
      </p:sp>
    </p:spTree>
    <p:extLst>
      <p:ext uri="{BB962C8B-B14F-4D97-AF65-F5344CB8AC3E}">
        <p14:creationId xmlns:p14="http://schemas.microsoft.com/office/powerpoint/2010/main" val="2069750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</a:pPr>
            <a:r>
              <a:t>GLOBAL experiments</a:t>
            </a:r>
          </a:p>
          <a:p>
            <a:pPr>
              <a:spcBef>
                <a:spcPts val="0"/>
              </a:spcBef>
            </a:pPr>
            <a:r>
              <a:t>Accurate models</a:t>
            </a:r>
          </a:p>
          <a:p>
            <a:pPr>
              <a:spcBef>
                <a:spcPts val="0"/>
              </a:spcBef>
            </a:pPr>
            <a:r>
              <a:t>PREDICTIVE</a:t>
            </a:r>
          </a:p>
          <a:p>
            <a:pPr>
              <a:spcBef>
                <a:spcPts val="0"/>
              </a:spcBef>
            </a:pPr>
            <a:r>
              <a:t>ITERATIVE</a:t>
            </a:r>
          </a:p>
          <a:p>
            <a:pPr>
              <a:spcBef>
                <a:spcPts val="0"/>
              </a:spcBef>
            </a:pPr>
            <a:r>
              <a:t>Top-down and bottom-up approaches possible: I use both.</a:t>
            </a:r>
          </a:p>
        </p:txBody>
      </p:sp>
    </p:spTree>
    <p:extLst>
      <p:ext uri="{BB962C8B-B14F-4D97-AF65-F5344CB8AC3E}">
        <p14:creationId xmlns:p14="http://schemas.microsoft.com/office/powerpoint/2010/main" val="1356438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Many of these deal with, or are revealed by, the study of system dynamics.</a:t>
            </a:r>
          </a:p>
        </p:txBody>
      </p:sp>
    </p:spTree>
    <p:extLst>
      <p:ext uri="{BB962C8B-B14F-4D97-AF65-F5344CB8AC3E}">
        <p14:creationId xmlns:p14="http://schemas.microsoft.com/office/powerpoint/2010/main" val="2123830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Many of these deal with, or are revealed by, the study of system dynamics.</a:t>
            </a:r>
          </a:p>
        </p:txBody>
      </p:sp>
    </p:spTree>
    <p:extLst>
      <p:ext uri="{BB962C8B-B14F-4D97-AF65-F5344CB8AC3E}">
        <p14:creationId xmlns:p14="http://schemas.microsoft.com/office/powerpoint/2010/main" val="1894508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8428176" y="6404292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2352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924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496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6068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640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 idx="4294967295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Introduction to Systems Biology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sz="quarter" idx="4294967295"/>
          </p:nvPr>
        </p:nvSpPr>
        <p:spPr>
          <a:xfrm>
            <a:off x="1371600" y="3805585"/>
            <a:ext cx="6400800" cy="1752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 defTabSz="420623">
              <a:lnSpc>
                <a:spcPct val="70000"/>
              </a:lnSpc>
              <a:spcBef>
                <a:spcPts val="600"/>
              </a:spcBef>
              <a:buSzTx/>
              <a:buNone/>
              <a:defRPr sz="276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Bio311 – Spring 2017</a:t>
            </a:r>
          </a:p>
          <a:p>
            <a:pPr marL="0" indent="0" algn="ctr" defTabSz="420623">
              <a:lnSpc>
                <a:spcPct val="70000"/>
              </a:lnSpc>
              <a:spcBef>
                <a:spcPts val="600"/>
              </a:spcBef>
              <a:buSzTx/>
              <a:buNone/>
              <a:defRPr sz="276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Lecture 1</a:t>
            </a:r>
          </a:p>
          <a:p>
            <a:pPr marL="0" indent="0" algn="ctr" defTabSz="420623">
              <a:lnSpc>
                <a:spcPct val="70000"/>
              </a:lnSpc>
              <a:spcBef>
                <a:spcPts val="600"/>
              </a:spcBef>
              <a:buSzTx/>
              <a:buNone/>
              <a:defRPr sz="276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Instructors: Amy Schmid, Paul Magwene</a:t>
            </a:r>
          </a:p>
          <a:p>
            <a:pPr marL="0" indent="0" algn="ctr" defTabSz="420623">
              <a:lnSpc>
                <a:spcPct val="70000"/>
              </a:lnSpc>
              <a:spcBef>
                <a:spcPts val="600"/>
              </a:spcBef>
              <a:buSzTx/>
              <a:buNone/>
              <a:defRPr sz="276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TA: </a:t>
            </a:r>
            <a:r>
              <a:rPr dirty="0" smtClean="0"/>
              <a:t>Yu</a:t>
            </a:r>
            <a:r>
              <a:rPr lang="en-US" dirty="0" smtClean="0"/>
              <a:t>a</a:t>
            </a:r>
            <a:r>
              <a:rPr dirty="0" smtClean="0"/>
              <a:t>ntong </a:t>
            </a:r>
            <a:r>
              <a:rPr dirty="0"/>
              <a:t>Ding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 idx="4294967295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>
            <a:lvl1pPr defTabSz="365760">
              <a:defRPr sz="3520"/>
            </a:lvl1pPr>
          </a:lstStyle>
          <a:p>
            <a:r>
              <a:t>Emergent properties in small-scale networks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•"/>
            </a:pPr>
            <a:r>
              <a:t>Hysteresis</a:t>
            </a:r>
          </a:p>
          <a:p>
            <a:pPr>
              <a:buChar char="•"/>
            </a:pPr>
            <a:r>
              <a:t>Noise filtering</a:t>
            </a:r>
          </a:p>
          <a:p>
            <a:pPr>
              <a:buChar char="•"/>
            </a:pPr>
            <a:r>
              <a:t>Buffering</a:t>
            </a:r>
          </a:p>
          <a:p>
            <a:pPr>
              <a:buChar char="•"/>
            </a:pPr>
            <a:r>
              <a:t>Feedback</a:t>
            </a:r>
          </a:p>
          <a:p>
            <a:pPr>
              <a:buChar char="•"/>
            </a:pPr>
            <a:r>
              <a:t>Criticality</a:t>
            </a:r>
          </a:p>
          <a:p>
            <a:pPr>
              <a:buChar char="•"/>
            </a:pPr>
            <a:r>
              <a:t>Pattern formation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 idx="4294967295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Overview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14350" indent="-514350">
              <a:buFontTx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Introduce instructors and TA</a:t>
            </a:r>
          </a:p>
          <a:p>
            <a:pPr marL="514350" indent="-514350">
              <a:buFontTx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Introduce yourself</a:t>
            </a:r>
          </a:p>
          <a:p>
            <a:pPr marL="514350" indent="-514350">
              <a:buFontTx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Go over syllabus.</a:t>
            </a:r>
          </a:p>
          <a:p>
            <a:pPr marL="514350" indent="-514350">
              <a:buFontTx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What is systems biology?</a:t>
            </a:r>
          </a:p>
          <a:p>
            <a:pPr marL="514350" indent="-514350">
              <a:buFontTx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Research vignettes on applications of systems biology.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Untitled-1.jpg" descr="Untitled-1"/>
          <p:cNvPicPr>
            <a:picLocks noChangeAspect="1"/>
          </p:cNvPicPr>
          <p:nvPr/>
        </p:nvPicPr>
        <p:blipFill>
          <a:blip r:embed="rId3">
            <a:extLst/>
          </a:blip>
          <a:srcRect t="12342" r="3755" b="4924"/>
          <a:stretch>
            <a:fillRect/>
          </a:stretch>
        </p:blipFill>
        <p:spPr>
          <a:xfrm>
            <a:off x="457200" y="1958975"/>
            <a:ext cx="2573338" cy="2460626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Shape 27"/>
          <p:cNvSpPr>
            <a:spLocks noGrp="1"/>
          </p:cNvSpPr>
          <p:nvPr>
            <p:ph type="title" idx="4294967295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t>Definition of a “system” at many levels of complexity</a:t>
            </a:r>
          </a:p>
        </p:txBody>
      </p:sp>
      <p:pic>
        <p:nvPicPr>
          <p:cNvPr id="28" name="brains.png" descr="brains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15000" y="4495800"/>
            <a:ext cx="1371600" cy="10239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89137" y="4572000"/>
            <a:ext cx="1752601" cy="1296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781800" y="2362200"/>
            <a:ext cx="1511300" cy="2057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imag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667000" y="1447800"/>
            <a:ext cx="1905000" cy="1236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image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4800600" y="1600200"/>
            <a:ext cx="1752600" cy="1401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image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57200" y="3001962"/>
            <a:ext cx="2755900" cy="1443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image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 flipV="1">
            <a:off x="4044950" y="4733925"/>
            <a:ext cx="1511300" cy="1135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 advAuto="0"/>
      <p:bldP spid="28" grpId="0" animBg="1" advAuto="0"/>
      <p:bldP spid="29" grpId="0" animBg="1" advAuto="0"/>
      <p:bldP spid="30" grpId="0" animBg="1" advAuto="0"/>
      <p:bldP spid="31" grpId="0" animBg="1" advAuto="0"/>
      <p:bldP spid="32" grpId="0" animBg="1" advAuto="0"/>
      <p:bldP spid="33" grpId="0" animBg="1" advAuto="0"/>
      <p:bldP spid="34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57200" y="-274321"/>
            <a:ext cx="8229600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3200">
                <a:solidFill>
                  <a:srgbClr val="A50F14"/>
                </a:solidFill>
              </a:defRPr>
            </a:pPr>
            <a:r>
              <a:t/>
            </a:r>
            <a:br/>
            <a:r>
              <a:rPr>
                <a:solidFill>
                  <a:srgbClr val="000000"/>
                </a:solidFill>
              </a:rPr>
              <a:t>What is systems biology? </a:t>
            </a:r>
          </a:p>
        </p:txBody>
      </p:sp>
      <p:pic>
        <p:nvPicPr>
          <p:cNvPr id="39" name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3276600"/>
            <a:ext cx="2743200" cy="17811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3" name="Group 43"/>
          <p:cNvGrpSpPr/>
          <p:nvPr/>
        </p:nvGrpSpPr>
        <p:grpSpPr>
          <a:xfrm>
            <a:off x="3352800" y="4657725"/>
            <a:ext cx="1965022" cy="2200275"/>
            <a:chOff x="0" y="0"/>
            <a:chExt cx="1965021" cy="2200275"/>
          </a:xfrm>
        </p:grpSpPr>
        <p:sp>
          <p:nvSpPr>
            <p:cNvPr id="40" name="Shape 40"/>
            <p:cNvSpPr/>
            <p:nvPr/>
          </p:nvSpPr>
          <p:spPr>
            <a:xfrm rot="11296513" flipH="1">
              <a:off x="1384364" y="846318"/>
              <a:ext cx="564039" cy="2717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68" h="19511" extrusionOk="0">
                  <a:moveTo>
                    <a:pt x="21468" y="5077"/>
                  </a:moveTo>
                  <a:cubicBezTo>
                    <a:pt x="20040" y="7477"/>
                    <a:pt x="18612" y="9877"/>
                    <a:pt x="17184" y="9877"/>
                  </a:cubicBezTo>
                  <a:cubicBezTo>
                    <a:pt x="15756" y="9877"/>
                    <a:pt x="14506" y="3477"/>
                    <a:pt x="12899" y="5077"/>
                  </a:cubicBezTo>
                  <a:cubicBezTo>
                    <a:pt x="11293" y="6677"/>
                    <a:pt x="9508" y="20277"/>
                    <a:pt x="7544" y="19477"/>
                  </a:cubicBezTo>
                  <a:cubicBezTo>
                    <a:pt x="5580" y="18677"/>
                    <a:pt x="2367" y="1877"/>
                    <a:pt x="1118" y="277"/>
                  </a:cubicBezTo>
                  <a:cubicBezTo>
                    <a:pt x="-132" y="-1323"/>
                    <a:pt x="-43" y="4277"/>
                    <a:pt x="47" y="9877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560193" y="656353"/>
              <a:ext cx="820154" cy="537017"/>
            </a:xfrm>
            <a:prstGeom prst="ellipse">
              <a:avLst/>
            </a:prstGeom>
            <a:solidFill>
              <a:srgbClr val="B86E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42" name="3DCrystal_ball.png" descr="3DCrystal_ball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940540" cy="22002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4" name="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7372367" flipH="1">
            <a:off x="6011862" y="3624262"/>
            <a:ext cx="3352801" cy="1771651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hape 45"/>
          <p:cNvSpPr/>
          <p:nvPr/>
        </p:nvSpPr>
        <p:spPr>
          <a:xfrm>
            <a:off x="4114800" y="3733800"/>
            <a:ext cx="228600" cy="0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55" name="Group 55"/>
          <p:cNvGrpSpPr/>
          <p:nvPr/>
        </p:nvGrpSpPr>
        <p:grpSpPr>
          <a:xfrm>
            <a:off x="2590799" y="3047999"/>
            <a:ext cx="2667001" cy="1600201"/>
            <a:chOff x="0" y="0"/>
            <a:chExt cx="2667000" cy="1600200"/>
          </a:xfrm>
        </p:grpSpPr>
        <p:grpSp>
          <p:nvGrpSpPr>
            <p:cNvPr id="53" name="Group 53"/>
            <p:cNvGrpSpPr/>
            <p:nvPr/>
          </p:nvGrpSpPr>
          <p:grpSpPr>
            <a:xfrm>
              <a:off x="-1" y="-1"/>
              <a:ext cx="2667001" cy="1600201"/>
              <a:chOff x="0" y="0"/>
              <a:chExt cx="2667000" cy="1600200"/>
            </a:xfrm>
          </p:grpSpPr>
          <p:sp>
            <p:nvSpPr>
              <p:cNvPr id="46" name="Shape 46"/>
              <p:cNvSpPr/>
              <p:nvPr/>
            </p:nvSpPr>
            <p:spPr>
              <a:xfrm rot="10800000" flipH="1">
                <a:off x="1219200" y="0"/>
                <a:ext cx="990600" cy="10668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85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grpSp>
            <p:nvGrpSpPr>
              <p:cNvPr id="49" name="Group 49"/>
              <p:cNvGrpSpPr/>
              <p:nvPr/>
            </p:nvGrpSpPr>
            <p:grpSpPr>
              <a:xfrm>
                <a:off x="914400" y="838200"/>
                <a:ext cx="1752600" cy="762000"/>
                <a:chOff x="0" y="0"/>
                <a:chExt cx="1752600" cy="762000"/>
              </a:xfrm>
            </p:grpSpPr>
            <p:sp>
              <p:nvSpPr>
                <p:cNvPr id="47" name="Shape 47"/>
                <p:cNvSpPr/>
                <p:nvPr/>
              </p:nvSpPr>
              <p:spPr>
                <a:xfrm>
                  <a:off x="0" y="0"/>
                  <a:ext cx="1752600" cy="76200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sz="3200" b="1"/>
                  </a:pPr>
                  <a:endParaRPr/>
                </a:p>
              </p:txBody>
            </p:sp>
            <p:sp>
              <p:nvSpPr>
                <p:cNvPr id="48" name="Shape 48"/>
                <p:cNvSpPr/>
                <p:nvPr/>
              </p:nvSpPr>
              <p:spPr>
                <a:xfrm>
                  <a:off x="288448" y="87630"/>
                  <a:ext cx="1175704" cy="5867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>
                  <a:lvl1pPr algn="ctr">
                    <a:defRPr sz="3200" b="1"/>
                  </a:lvl1pPr>
                </a:lstStyle>
                <a:p>
                  <a:r>
                    <a:t>model</a:t>
                  </a:r>
                </a:p>
              </p:txBody>
            </p:sp>
          </p:grpSp>
          <p:sp>
            <p:nvSpPr>
              <p:cNvPr id="50" name="Shape 50"/>
              <p:cNvSpPr/>
              <p:nvPr/>
            </p:nvSpPr>
            <p:spPr>
              <a:xfrm flipH="1">
                <a:off x="533400" y="1219200"/>
                <a:ext cx="381000" cy="0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1" name="Shape 51"/>
              <p:cNvSpPr/>
              <p:nvPr/>
            </p:nvSpPr>
            <p:spPr>
              <a:xfrm flipV="1">
                <a:off x="533400" y="838200"/>
                <a:ext cx="0" cy="381000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" name="Shape 52"/>
              <p:cNvSpPr/>
              <p:nvPr/>
            </p:nvSpPr>
            <p:spPr>
              <a:xfrm flipH="1">
                <a:off x="-1" y="838200"/>
                <a:ext cx="533401" cy="0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4" name="Shape 54"/>
            <p:cNvSpPr/>
            <p:nvPr/>
          </p:nvSpPr>
          <p:spPr>
            <a:xfrm>
              <a:off x="1600200" y="838200"/>
              <a:ext cx="228600" cy="0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56" name="Shape 56"/>
          <p:cNvSpPr/>
          <p:nvPr/>
        </p:nvSpPr>
        <p:spPr>
          <a:xfrm>
            <a:off x="5029200" y="5715000"/>
            <a:ext cx="1173768" cy="459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/>
            </a:lvl1pPr>
          </a:lstStyle>
          <a:p>
            <a:r>
              <a:t>PREDICT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76200" y="914400"/>
            <a:ext cx="8915400" cy="1828801"/>
            <a:chOff x="0" y="0"/>
            <a:chExt cx="8915400" cy="1828800"/>
          </a:xfrm>
        </p:grpSpPr>
        <p:grpSp>
          <p:nvGrpSpPr>
            <p:cNvPr id="68" name="Group 68"/>
            <p:cNvGrpSpPr/>
            <p:nvPr/>
          </p:nvGrpSpPr>
          <p:grpSpPr>
            <a:xfrm>
              <a:off x="2438400" y="152400"/>
              <a:ext cx="5943600" cy="1676401"/>
              <a:chOff x="0" y="0"/>
              <a:chExt cx="5943600" cy="1676400"/>
            </a:xfrm>
          </p:grpSpPr>
          <p:grpSp>
            <p:nvGrpSpPr>
              <p:cNvPr id="63" name="Group 63"/>
              <p:cNvGrpSpPr/>
              <p:nvPr/>
            </p:nvGrpSpPr>
            <p:grpSpPr>
              <a:xfrm>
                <a:off x="4571999" y="419099"/>
                <a:ext cx="76202" cy="1143002"/>
                <a:chOff x="0" y="0"/>
                <a:chExt cx="76200" cy="1143000"/>
              </a:xfrm>
            </p:grpSpPr>
            <p:sp>
              <p:nvSpPr>
                <p:cNvPr id="57" name="Shape 57"/>
                <p:cNvSpPr/>
                <p:nvPr/>
              </p:nvSpPr>
              <p:spPr>
                <a:xfrm flipV="1">
                  <a:off x="72571" y="-1"/>
                  <a:ext cx="3630" cy="1143002"/>
                </a:xfrm>
                <a:prstGeom prst="line">
                  <a:avLst/>
                </a:prstGeom>
                <a:noFill/>
                <a:ln w="3175" cap="flat">
                  <a:solidFill>
                    <a:srgbClr val="00000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58" name="Shape 58"/>
                <p:cNvSpPr/>
                <p:nvPr/>
              </p:nvSpPr>
              <p:spPr>
                <a:xfrm flipH="1">
                  <a:off x="-1" y="913812"/>
                  <a:ext cx="72573" cy="1470"/>
                </a:xfrm>
                <a:prstGeom prst="line">
                  <a:avLst/>
                </a:prstGeom>
                <a:noFill/>
                <a:ln w="3175" cap="flat">
                  <a:solidFill>
                    <a:srgbClr val="00000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59" name="Shape 59"/>
                <p:cNvSpPr/>
                <p:nvPr/>
              </p:nvSpPr>
              <p:spPr>
                <a:xfrm flipH="1">
                  <a:off x="-1" y="689032"/>
                  <a:ext cx="72573" cy="1470"/>
                </a:xfrm>
                <a:prstGeom prst="line">
                  <a:avLst/>
                </a:prstGeom>
                <a:noFill/>
                <a:ln w="3175" cap="flat">
                  <a:solidFill>
                    <a:srgbClr val="00000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60" name="Shape 60"/>
                <p:cNvSpPr/>
                <p:nvPr/>
              </p:nvSpPr>
              <p:spPr>
                <a:xfrm flipH="1">
                  <a:off x="-1" y="461313"/>
                  <a:ext cx="72573" cy="1470"/>
                </a:xfrm>
                <a:prstGeom prst="line">
                  <a:avLst/>
                </a:prstGeom>
                <a:noFill/>
                <a:ln w="3175" cap="flat">
                  <a:solidFill>
                    <a:srgbClr val="00000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61" name="Shape 61"/>
                <p:cNvSpPr/>
                <p:nvPr/>
              </p:nvSpPr>
              <p:spPr>
                <a:xfrm flipH="1">
                  <a:off x="-1" y="0"/>
                  <a:ext cx="72573" cy="1470"/>
                </a:xfrm>
                <a:prstGeom prst="line">
                  <a:avLst/>
                </a:prstGeom>
                <a:noFill/>
                <a:ln w="3175" cap="flat">
                  <a:solidFill>
                    <a:srgbClr val="00000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62" name="Shape 62"/>
                <p:cNvSpPr/>
                <p:nvPr/>
              </p:nvSpPr>
              <p:spPr>
                <a:xfrm flipH="1">
                  <a:off x="-1" y="221841"/>
                  <a:ext cx="68944" cy="1471"/>
                </a:xfrm>
                <a:prstGeom prst="line">
                  <a:avLst/>
                </a:prstGeom>
                <a:noFill/>
                <a:ln w="3175" cap="flat">
                  <a:solidFill>
                    <a:srgbClr val="000000"/>
                  </a:solidFill>
                  <a:prstDash val="solid"/>
                  <a:round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</p:grpSp>
          <p:pic>
            <p:nvPicPr>
              <p:cNvPr id="64" name="image.png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0" y="304800"/>
                <a:ext cx="1524000" cy="104298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5" name="Microarray_eg.png" descr="Microarray_e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rcRect l="3053" t="5818" r="78742" b="49999"/>
              <a:stretch>
                <a:fillRect/>
              </a:stretch>
            </p:blipFill>
            <p:spPr>
              <a:xfrm>
                <a:off x="3124200" y="0"/>
                <a:ext cx="1138238" cy="167640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6" name="image.png"/>
              <p:cNvPicPr>
                <a:picLocks noChangeAspect="1"/>
              </p:cNvPicPr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4724400" y="571500"/>
                <a:ext cx="1219200" cy="9779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7" name="image.png"/>
              <p:cNvPicPr>
                <a:picLocks noChangeAspect="1"/>
              </p:cNvPicPr>
              <p:nvPr/>
            </p:nvPicPr>
            <p:blipFill>
              <a:blip r:embed="rId9">
                <a:extLst/>
              </a:blip>
              <a:stretch>
                <a:fillRect/>
              </a:stretch>
            </p:blipFill>
            <p:spPr>
              <a:xfrm>
                <a:off x="1676400" y="0"/>
                <a:ext cx="1171575" cy="16764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9" name="Shape 69"/>
            <p:cNvSpPr/>
            <p:nvPr/>
          </p:nvSpPr>
          <p:spPr>
            <a:xfrm>
              <a:off x="152400" y="431800"/>
              <a:ext cx="838200" cy="838200"/>
            </a:xfrm>
            <a:prstGeom prst="star16">
              <a:avLst>
                <a:gd name="adj" fmla="val 37500"/>
              </a:avLst>
            </a:prstGeom>
            <a:solidFill>
              <a:srgbClr val="FFFF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1660525" y="454025"/>
              <a:ext cx="396875" cy="739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9671" y="0"/>
                    <a:pt x="0" y="4835"/>
                    <a:pt x="0" y="10800"/>
                  </a:cubicBezTo>
                  <a:cubicBezTo>
                    <a:pt x="0" y="16765"/>
                    <a:pt x="9671" y="21600"/>
                    <a:pt x="21600" y="21600"/>
                  </a:cubicBezTo>
                  <a:cubicBezTo>
                    <a:pt x="9671" y="17126"/>
                    <a:pt x="7253" y="8665"/>
                    <a:pt x="16200" y="2700"/>
                  </a:cubicBezTo>
                  <a:cubicBezTo>
                    <a:pt x="17735" y="1677"/>
                    <a:pt x="19553" y="768"/>
                    <a:pt x="21600" y="0"/>
                  </a:cubicBezTo>
                  <a:close/>
                </a:path>
              </a:pathLst>
            </a:custGeom>
            <a:solidFill>
              <a:srgbClr val="C0C0C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228600" y="762000"/>
              <a:ext cx="1957150" cy="535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800"/>
              </a:lvl1pPr>
            </a:lstStyle>
            <a:p>
              <a:r>
                <a:t>Environment</a:t>
              </a:r>
            </a:p>
          </p:txBody>
        </p:sp>
        <p:sp>
          <p:nvSpPr>
            <p:cNvPr id="72" name="Shape 72"/>
            <p:cNvSpPr/>
            <p:nvPr/>
          </p:nvSpPr>
          <p:spPr>
            <a:xfrm>
              <a:off x="0" y="0"/>
              <a:ext cx="8915400" cy="1828800"/>
            </a:xfrm>
            <a:prstGeom prst="rect">
              <a:avLst/>
            </a:prstGeom>
            <a:noFill/>
            <a:ln w="38100" cap="flat">
              <a:solidFill>
                <a:srgbClr val="8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 advAuto="0"/>
      <p:bldP spid="43" grpId="0" animBg="1" advAuto="0"/>
      <p:bldP spid="44" grpId="0" animBg="1" advAuto="0"/>
      <p:bldP spid="55" grpId="0" animBg="1" advAuto="0"/>
      <p:bldP spid="56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24500" y="2774950"/>
            <a:ext cx="3200400" cy="2136775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>
            <a:spLocks noGrp="1"/>
          </p:cNvSpPr>
          <p:nvPr>
            <p:ph type="title" idx="4294967295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Properties of systems biology</a:t>
            </a:r>
          </a:p>
        </p:txBody>
      </p:sp>
      <p:sp>
        <p:nvSpPr>
          <p:cNvPr id="79" name="Shape 79"/>
          <p:cNvSpPr>
            <a:spLocks noGrp="1"/>
          </p:cNvSpPr>
          <p:nvPr>
            <p:ph type="body" idx="4294967295"/>
          </p:nvPr>
        </p:nvSpPr>
        <p:spPr>
          <a:xfrm>
            <a:off x="584200" y="17145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•"/>
            </a:pPr>
            <a:r>
              <a:t>Holistic: Measure levels of all system parts (macromolecules) and interactions between parts (networks)</a:t>
            </a:r>
          </a:p>
          <a:p>
            <a:pPr marL="742950" lvl="1" indent="-285750">
              <a:spcBef>
                <a:spcPts val="0"/>
              </a:spcBef>
              <a:defRPr sz="2800"/>
            </a:pPr>
            <a:r>
              <a:t>Simultaneously</a:t>
            </a:r>
          </a:p>
          <a:p>
            <a:pPr marL="742950" lvl="1" indent="-285750">
              <a:spcBef>
                <a:spcPts val="0"/>
              </a:spcBef>
              <a:defRPr sz="2800"/>
            </a:pPr>
            <a:r>
              <a:t>Over time</a:t>
            </a:r>
          </a:p>
          <a:p>
            <a:pPr marL="742950" lvl="1" indent="-285750">
              <a:spcBef>
                <a:spcPts val="0"/>
              </a:spcBef>
              <a:defRPr sz="2800"/>
            </a:pPr>
            <a:r>
              <a:t>In response to perturbation</a:t>
            </a:r>
          </a:p>
          <a:p>
            <a:pPr marL="300037" indent="-300037">
              <a:buChar char="•"/>
            </a:pPr>
            <a:r>
              <a:rPr sz="2800"/>
              <a:t>Multidisciplinary</a:t>
            </a:r>
          </a:p>
          <a:p>
            <a:pPr marL="300037" indent="-300037">
              <a:buChar char="•"/>
            </a:pPr>
            <a:r>
              <a:rPr sz="2800"/>
              <a:t>Iterative</a:t>
            </a:r>
          </a:p>
        </p:txBody>
      </p:sp>
      <p:grpSp>
        <p:nvGrpSpPr>
          <p:cNvPr id="92" name="Group 92"/>
          <p:cNvGrpSpPr/>
          <p:nvPr/>
        </p:nvGrpSpPr>
        <p:grpSpPr>
          <a:xfrm>
            <a:off x="4490222" y="4791195"/>
            <a:ext cx="2418578" cy="1754068"/>
            <a:chOff x="-15263" y="0"/>
            <a:chExt cx="2418577" cy="1754066"/>
          </a:xfrm>
        </p:grpSpPr>
        <p:grpSp>
          <p:nvGrpSpPr>
            <p:cNvPr id="82" name="Group 82"/>
            <p:cNvGrpSpPr/>
            <p:nvPr/>
          </p:nvGrpSpPr>
          <p:grpSpPr>
            <a:xfrm>
              <a:off x="771393" y="0"/>
              <a:ext cx="860528" cy="771394"/>
              <a:chOff x="0" y="0"/>
              <a:chExt cx="860527" cy="771393"/>
            </a:xfrm>
          </p:grpSpPr>
          <p:sp>
            <p:nvSpPr>
              <p:cNvPr id="80" name="Shape 80"/>
              <p:cNvSpPr/>
              <p:nvPr/>
            </p:nvSpPr>
            <p:spPr>
              <a:xfrm>
                <a:off x="0" y="0"/>
                <a:ext cx="860528" cy="771394"/>
              </a:xfrm>
              <a:prstGeom prst="ellipse">
                <a:avLst/>
              </a:prstGeom>
              <a:gradFill flip="none" rotWithShape="1"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round/>
              </a:ln>
              <a:effectLst>
                <a:outerShdw blurRad="381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126011" y="150309"/>
                <a:ext cx="608505" cy="36391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Test</a:t>
                </a:r>
              </a:p>
            </p:txBody>
          </p:sp>
        </p:grpSp>
        <p:grpSp>
          <p:nvGrpSpPr>
            <p:cNvPr id="85" name="Group 85"/>
            <p:cNvGrpSpPr/>
            <p:nvPr/>
          </p:nvGrpSpPr>
          <p:grpSpPr>
            <a:xfrm>
              <a:off x="-15264" y="982673"/>
              <a:ext cx="892156" cy="771394"/>
              <a:chOff x="-15263" y="0"/>
              <a:chExt cx="892155" cy="771393"/>
            </a:xfrm>
          </p:grpSpPr>
          <p:sp>
            <p:nvSpPr>
              <p:cNvPr id="83" name="Shape 83"/>
              <p:cNvSpPr/>
              <p:nvPr/>
            </p:nvSpPr>
            <p:spPr>
              <a:xfrm>
                <a:off x="0" y="0"/>
                <a:ext cx="861628" cy="771394"/>
              </a:xfrm>
              <a:prstGeom prst="ellipse">
                <a:avLst/>
              </a:prstGeom>
              <a:gradFill flip="none" rotWithShape="1"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round/>
              </a:ln>
              <a:effectLst>
                <a:outerShdw blurRad="381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4" name="Shape 84"/>
              <p:cNvSpPr/>
              <p:nvPr/>
            </p:nvSpPr>
            <p:spPr>
              <a:xfrm>
                <a:off x="-15264" y="197413"/>
                <a:ext cx="892156" cy="37656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Predict</a:t>
                </a:r>
              </a:p>
            </p:txBody>
          </p:sp>
        </p:grpSp>
        <p:grpSp>
          <p:nvGrpSpPr>
            <p:cNvPr id="88" name="Group 88"/>
            <p:cNvGrpSpPr/>
            <p:nvPr/>
          </p:nvGrpSpPr>
          <p:grpSpPr>
            <a:xfrm>
              <a:off x="1555991" y="982673"/>
              <a:ext cx="847323" cy="771394"/>
              <a:chOff x="0" y="0"/>
              <a:chExt cx="847322" cy="771393"/>
            </a:xfrm>
          </p:grpSpPr>
          <p:sp>
            <p:nvSpPr>
              <p:cNvPr id="86" name="Shape 86"/>
              <p:cNvSpPr/>
              <p:nvPr/>
            </p:nvSpPr>
            <p:spPr>
              <a:xfrm>
                <a:off x="0" y="0"/>
                <a:ext cx="847323" cy="771394"/>
              </a:xfrm>
              <a:prstGeom prst="ellipse">
                <a:avLst/>
              </a:prstGeom>
              <a:gradFill flip="none" rotWithShape="1">
                <a:gsLst>
                  <a:gs pos="0">
                    <a:srgbClr val="3F80CD"/>
                  </a:gs>
                  <a:gs pos="100000">
                    <a:srgbClr val="9BC1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round/>
              </a:ln>
              <a:effectLst>
                <a:outerShdw blurRad="381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7" name="Shape 87"/>
              <p:cNvSpPr/>
              <p:nvPr/>
            </p:nvSpPr>
            <p:spPr>
              <a:xfrm>
                <a:off x="73277" y="139990"/>
                <a:ext cx="759257" cy="3742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r>
                  <a:t>Model</a:t>
                </a:r>
              </a:p>
            </p:txBody>
          </p:sp>
        </p:grpSp>
        <p:sp>
          <p:nvSpPr>
            <p:cNvPr id="93" name="Shape 93"/>
            <p:cNvSpPr/>
            <p:nvPr/>
          </p:nvSpPr>
          <p:spPr>
            <a:xfrm>
              <a:off x="1453723" y="704078"/>
              <a:ext cx="275297" cy="347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38100" dist="20000" dir="5400000" rotWithShape="0">
                <a:srgbClr val="808080">
                  <a:alpha val="37998"/>
                </a:srgbClr>
              </a:outerShdw>
            </a:effectLst>
          </p:spPr>
          <p:txBody>
            <a:bodyPr/>
            <a:lstStyle/>
            <a:p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876696" y="1368370"/>
              <a:ext cx="67453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4400" y="0"/>
                    <a:pt x="7200" y="0"/>
                    <a:pt x="0" y="21600"/>
                  </a:cubicBezTo>
                </a:path>
              </a:pathLst>
            </a:cu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38100" dist="20000" dir="5400000" rotWithShape="0">
                <a:srgbClr val="808080">
                  <a:alpha val="37998"/>
                </a:srgbClr>
              </a:outerShdw>
            </a:effectLst>
          </p:spPr>
          <p:txBody>
            <a:bodyPr/>
            <a:lstStyle/>
            <a:p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681345" y="705000"/>
              <a:ext cx="269839" cy="343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38100" dist="20000" dir="5400000" rotWithShape="0">
                <a:srgbClr val="808080">
                  <a:alpha val="37998"/>
                </a:srgbClr>
              </a:outerShdw>
            </a:effectLst>
          </p:spPr>
          <p:txBody>
            <a:bodyPr/>
            <a:lstStyle/>
            <a:p>
              <a:endParaRPr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 advAuto="0"/>
      <p:bldP spid="79" grpId="0" build="p" bldLvl="5" animBg="1" advAuto="0"/>
      <p:bldP spid="92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/>
        </p:nvSpPr>
        <p:spPr>
          <a:xfrm>
            <a:off x="1198707" y="3220566"/>
            <a:ext cx="664580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http://www.pbs.org/wgbh/nova/physics/pattern-nature-network.html</a:t>
            </a:r>
          </a:p>
        </p:txBody>
      </p:sp>
      <p:sp>
        <p:nvSpPr>
          <p:cNvPr id="98" name="Shape 98"/>
          <p:cNvSpPr/>
          <p:nvPr/>
        </p:nvSpPr>
        <p:spPr>
          <a:xfrm>
            <a:off x="3086522" y="1541780"/>
            <a:ext cx="330016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t>Networks on NOVA</a:t>
            </a:r>
          </a:p>
        </p:txBody>
      </p:sp>
      <p:sp>
        <p:nvSpPr>
          <p:cNvPr id="99" name="Shape 99"/>
          <p:cNvSpPr/>
          <p:nvPr/>
        </p:nvSpPr>
        <p:spPr>
          <a:xfrm>
            <a:off x="1363347" y="4792979"/>
            <a:ext cx="6481166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See also this article on the “diseasome” network for further reading:</a:t>
            </a:r>
          </a:p>
          <a:p>
            <a:r>
              <a:t>http://www.pbs.org/wgbh/nova/next/body/network-medicine/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 idx="4294967295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pic>
        <p:nvPicPr>
          <p:cNvPr id="102" name="screenshot_214742.png" descr="screenshot_2147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Shape 103"/>
          <p:cNvSpPr/>
          <p:nvPr/>
        </p:nvSpPr>
        <p:spPr>
          <a:xfrm>
            <a:off x="7165975" y="2757487"/>
            <a:ext cx="1360488" cy="1543051"/>
          </a:xfrm>
          <a:prstGeom prst="rect">
            <a:avLst/>
          </a:prstGeom>
          <a:ln>
            <a:solidFill>
              <a:srgbClr val="95B3D7"/>
            </a:solidFill>
          </a:ln>
          <a:effectLst>
            <a:outerShdw blurRad="38100" dist="23000" dir="5400000" rotWithShape="0">
              <a:srgbClr val="808080">
                <a:alpha val="34999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6" name="Group 106"/>
          <p:cNvGrpSpPr/>
          <p:nvPr/>
        </p:nvGrpSpPr>
        <p:grpSpPr>
          <a:xfrm>
            <a:off x="360362" y="-261938"/>
            <a:ext cx="8423276" cy="1309688"/>
            <a:chOff x="0" y="0"/>
            <a:chExt cx="8423275" cy="1309687"/>
          </a:xfrm>
        </p:grpSpPr>
        <p:pic>
          <p:nvPicPr>
            <p:cNvPr id="104" name="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8423275" cy="13096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5" name="Shape 105"/>
            <p:cNvSpPr/>
            <p:nvPr/>
          </p:nvSpPr>
          <p:spPr>
            <a:xfrm>
              <a:off x="96837" y="240029"/>
              <a:ext cx="822960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4100">
                  <a:solidFill>
                    <a:srgbClr val="FFFFFF"/>
                  </a:solidFill>
                </a:defRPr>
              </a:lvl1pPr>
            </a:lstStyle>
            <a:p>
              <a:r>
                <a:t>Example: Gene Regulatory Networks</a:t>
              </a: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screenshot_212315.png" descr="screenshot_2123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71485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1" name="Group 111"/>
          <p:cNvGrpSpPr/>
          <p:nvPr/>
        </p:nvGrpSpPr>
        <p:grpSpPr>
          <a:xfrm>
            <a:off x="401637" y="-261938"/>
            <a:ext cx="8340726" cy="1352551"/>
            <a:chOff x="0" y="0"/>
            <a:chExt cx="8340725" cy="1352550"/>
          </a:xfrm>
        </p:grpSpPr>
        <p:pic>
          <p:nvPicPr>
            <p:cNvPr id="109" name="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8340725" cy="13525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0" name="Shape 110"/>
            <p:cNvSpPr/>
            <p:nvPr/>
          </p:nvSpPr>
          <p:spPr>
            <a:xfrm>
              <a:off x="55562" y="214629"/>
              <a:ext cx="8229601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4400">
                  <a:solidFill>
                    <a:srgbClr val="FFFFFF"/>
                  </a:solidFill>
                </a:defRPr>
              </a:lvl1pPr>
            </a:lstStyle>
            <a:p>
              <a:r>
                <a:t>Analogy: Friendship Networks</a:t>
              </a:r>
            </a:p>
          </p:txBody>
        </p:sp>
      </p:grpSp>
      <p:sp>
        <p:nvSpPr>
          <p:cNvPr id="112" name="Shape 112"/>
          <p:cNvSpPr/>
          <p:nvPr/>
        </p:nvSpPr>
        <p:spPr>
          <a:xfrm>
            <a:off x="6042025" y="3319462"/>
            <a:ext cx="2938463" cy="3157538"/>
          </a:xfrm>
          <a:prstGeom prst="rect">
            <a:avLst/>
          </a:prstGeom>
          <a:ln>
            <a:solidFill>
              <a:srgbClr val="FF0000"/>
            </a:solidFill>
          </a:ln>
          <a:effectLst>
            <a:outerShdw blurRad="38100" dist="23000" dir="5400000" rotWithShape="0">
              <a:srgbClr val="808080">
                <a:alpha val="34999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 idx="4294967295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370331">
              <a:defRPr sz="3564"/>
            </a:lvl1pPr>
          </a:lstStyle>
          <a:p>
            <a:r>
              <a:t>Emergent properties in large-scale networks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•"/>
            </a:pPr>
            <a:r>
              <a:t>Robustness</a:t>
            </a:r>
          </a:p>
          <a:p>
            <a:pPr>
              <a:buChar char="•"/>
            </a:pPr>
            <a:r>
              <a:t>Redundancy</a:t>
            </a:r>
          </a:p>
          <a:p>
            <a:pPr>
              <a:buChar char="•"/>
            </a:pPr>
            <a:r>
              <a:t>Modularity</a:t>
            </a:r>
          </a:p>
          <a:p>
            <a:pPr>
              <a:buChar char="•"/>
            </a:pPr>
            <a:r>
              <a:t>“Hub-and-spoke” -maximizing efficiency of information flow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248</Words>
  <Application>Microsoft Macintosh PowerPoint</Application>
  <PresentationFormat>On-screen Show (4:3)</PresentationFormat>
  <Paragraphs>54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Arial</vt:lpstr>
      <vt:lpstr>Office Theme</vt:lpstr>
      <vt:lpstr>Introduction to Systems Biology</vt:lpstr>
      <vt:lpstr>Overview</vt:lpstr>
      <vt:lpstr>Definition of a “system” at many levels of complexity</vt:lpstr>
      <vt:lpstr>PowerPoint Presentation</vt:lpstr>
      <vt:lpstr>Properties of systems biology</vt:lpstr>
      <vt:lpstr>PowerPoint Presentation</vt:lpstr>
      <vt:lpstr>PowerPoint Presentation</vt:lpstr>
      <vt:lpstr>PowerPoint Presentation</vt:lpstr>
      <vt:lpstr>Emergent properties in large-scale networks</vt:lpstr>
      <vt:lpstr>Emergent properties in small-scale networks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Systems Biology</dc:title>
  <cp:lastModifiedBy>Prof Amy Schmid, Ph.D.</cp:lastModifiedBy>
  <cp:revision>5</cp:revision>
  <dcterms:modified xsi:type="dcterms:W3CDTF">2017-01-13T20:47:48Z</dcterms:modified>
</cp:coreProperties>
</file>